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C969A2-9C16-4E6B-A795-3AE928A9B177}" type="datetimeFigureOut">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11271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C969A2-9C16-4E6B-A795-3AE928A9B177}" type="datetimeFigureOut">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103426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C969A2-9C16-4E6B-A795-3AE928A9B177}" type="datetimeFigureOut">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209741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C969A2-9C16-4E6B-A795-3AE928A9B177}" type="datetimeFigureOut">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87106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C969A2-9C16-4E6B-A795-3AE928A9B177}" type="datetimeFigureOut">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293968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C969A2-9C16-4E6B-A795-3AE928A9B177}" type="datetimeFigureOut">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425124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C969A2-9C16-4E6B-A795-3AE928A9B177}" type="datetimeFigureOut">
              <a:rPr lang="ru-RU" smtClean="0"/>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118806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C969A2-9C16-4E6B-A795-3AE928A9B177}" type="datetimeFigureOut">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352032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C969A2-9C16-4E6B-A795-3AE928A9B177}" type="datetimeFigureOut">
              <a:rPr lang="ru-RU" smtClean="0"/>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39375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C969A2-9C16-4E6B-A795-3AE928A9B177}" type="datetimeFigureOut">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341596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C969A2-9C16-4E6B-A795-3AE928A9B177}" type="datetimeFigureOut">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6CB38-985D-411A-816A-70B195DA7F24}" type="slidenum">
              <a:rPr lang="ru-RU" smtClean="0"/>
              <a:t>‹#›</a:t>
            </a:fld>
            <a:endParaRPr lang="ru-RU"/>
          </a:p>
        </p:txBody>
      </p:sp>
    </p:spTree>
    <p:extLst>
      <p:ext uri="{BB962C8B-B14F-4D97-AF65-F5344CB8AC3E}">
        <p14:creationId xmlns:p14="http://schemas.microsoft.com/office/powerpoint/2010/main" val="24518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969A2-9C16-4E6B-A795-3AE928A9B177}" type="datetimeFigureOut">
              <a:rPr lang="ru-RU" smtClean="0"/>
              <a:t>20.09.2023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6CB38-985D-411A-816A-70B195DA7F24}" type="slidenum">
              <a:rPr lang="ru-RU" smtClean="0"/>
              <a:t>‹#›</a:t>
            </a:fld>
            <a:endParaRPr lang="ru-RU"/>
          </a:p>
        </p:txBody>
      </p:sp>
    </p:spTree>
    <p:extLst>
      <p:ext uri="{BB962C8B-B14F-4D97-AF65-F5344CB8AC3E}">
        <p14:creationId xmlns:p14="http://schemas.microsoft.com/office/powerpoint/2010/main" val="188125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1"/>
            <a:ext cx="5862918" cy="3913093"/>
          </a:xfrm>
          <a:prstGeom prst="rect">
            <a:avLst/>
          </a:prstGeom>
        </p:spPr>
      </p:pic>
      <p:sp>
        <p:nvSpPr>
          <p:cNvPr id="7" name="TextBox 6"/>
          <p:cNvSpPr txBox="1"/>
          <p:nvPr/>
        </p:nvSpPr>
        <p:spPr>
          <a:xfrm flipH="1">
            <a:off x="6212908" y="1"/>
            <a:ext cx="5586609" cy="954107"/>
          </a:xfrm>
          <a:prstGeom prst="rect">
            <a:avLst/>
          </a:prstGeom>
          <a:noFill/>
        </p:spPr>
        <p:txBody>
          <a:bodyPr wrap="square" rtlCol="0">
            <a:spAutoFit/>
          </a:bodyPr>
          <a:lstStyle/>
          <a:p>
            <a:pPr algn="ctr"/>
            <a:r>
              <a:rPr lang="ru-RU" sz="2800" b="1" dirty="0" smtClean="0">
                <a:solidFill>
                  <a:srgbClr val="7E0000"/>
                </a:solidFill>
                <a:latin typeface="Times New Roman" panose="02020603050405020304" pitchFamily="18" charset="0"/>
                <a:cs typeface="Times New Roman" panose="02020603050405020304" pitchFamily="18" charset="0"/>
              </a:rPr>
              <a:t>Лечебный плазмаферез</a:t>
            </a:r>
          </a:p>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т. 32-48-32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регистратура)</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970494" y="1072008"/>
            <a:ext cx="6028765" cy="3139321"/>
          </a:xfrm>
          <a:prstGeom prst="rect">
            <a:avLst/>
          </a:prstGeom>
          <a:noFill/>
        </p:spPr>
        <p:txBody>
          <a:bodyPr wrap="square" rtlCol="0">
            <a:spAutoFit/>
          </a:bodyPr>
          <a:lstStyle/>
          <a:p>
            <a:pPr algn="just"/>
            <a:r>
              <a:rPr lang="ru-RU" dirty="0" smtClean="0"/>
              <a:t> Метод </a:t>
            </a:r>
            <a:r>
              <a:rPr lang="ru-RU" dirty="0" smtClean="0">
                <a:solidFill>
                  <a:schemeClr val="accent1">
                    <a:lumMod val="50000"/>
                  </a:schemeClr>
                </a:solidFill>
              </a:rPr>
              <a:t>эфферентной терапии</a:t>
            </a:r>
            <a:r>
              <a:rPr lang="ru-RU" dirty="0" smtClean="0"/>
              <a:t>, с помощью которого врачи осуществляют воздействие на внутреннюю среду человеческого организма. Он быстро, эффективно очищает кровь от экзогенных и эндогенных токсических веществ. Даная процедура успешно применяется в Госпитале для лечения целого ряда заболеваний различных систем и органов. </a:t>
            </a:r>
            <a:r>
              <a:rPr lang="ru-RU" dirty="0" smtClean="0">
                <a:solidFill>
                  <a:schemeClr val="accent1">
                    <a:lumMod val="50000"/>
                  </a:schemeClr>
                </a:solidFill>
              </a:rPr>
              <a:t>Процедура показана при множестве заболеваний и патологических процессов</a:t>
            </a:r>
            <a:r>
              <a:rPr lang="ru-RU" dirty="0" smtClean="0"/>
              <a:t>, которые приводят к образованию и накоплению патологических элементов в крови. Плазмаферез проводят при наличии у пациентов следующих заболеваний и состояний: </a:t>
            </a:r>
            <a:endParaRPr lang="ru-RU" dirty="0"/>
          </a:p>
        </p:txBody>
      </p:sp>
      <p:sp>
        <p:nvSpPr>
          <p:cNvPr id="14" name="Прямоугольник 13"/>
          <p:cNvSpPr/>
          <p:nvPr/>
        </p:nvSpPr>
        <p:spPr>
          <a:xfrm>
            <a:off x="1519518" y="3935762"/>
            <a:ext cx="10479741" cy="2862322"/>
          </a:xfrm>
          <a:prstGeom prst="rect">
            <a:avLst/>
          </a:prstGeom>
        </p:spPr>
        <p:txBody>
          <a:bodyPr wrap="square">
            <a:spAutoFit/>
          </a:bodyPr>
          <a:lstStyle/>
          <a:p>
            <a:pPr marL="285750" indent="-285750">
              <a:buFont typeface="Wingdings" panose="05000000000000000000" pitchFamily="2" charset="2"/>
              <a:buChar char="§"/>
            </a:pPr>
            <a:r>
              <a:rPr lang="ru-RU" dirty="0" smtClean="0"/>
              <a:t>    атеросклероза;</a:t>
            </a:r>
          </a:p>
          <a:p>
            <a:pPr marL="285750" indent="-285750">
              <a:buFont typeface="Wingdings" panose="05000000000000000000" pitchFamily="2" charset="2"/>
              <a:buChar char="§"/>
            </a:pPr>
            <a:r>
              <a:rPr lang="ru-RU" dirty="0" smtClean="0"/>
              <a:t>    заболеваний печени, сопровождаемых повышенным содержанием печеночных ферментов;</a:t>
            </a:r>
          </a:p>
          <a:p>
            <a:pPr marL="285750" indent="-285750">
              <a:buFont typeface="Wingdings" panose="05000000000000000000" pitchFamily="2" charset="2"/>
              <a:buChar char="§"/>
            </a:pPr>
            <a:r>
              <a:rPr lang="ru-RU" dirty="0" smtClean="0"/>
              <a:t>    отравлений (ядовитых веществ, медикаментов);</a:t>
            </a:r>
          </a:p>
          <a:p>
            <a:pPr marL="285750" indent="-285750">
              <a:buFont typeface="Wingdings" panose="05000000000000000000" pitchFamily="2" charset="2"/>
              <a:buChar char="§"/>
            </a:pPr>
            <a:r>
              <a:rPr lang="ru-RU" dirty="0" smtClean="0"/>
              <a:t>    тяжелых интоксикаций алкоголем, наркомании.</a:t>
            </a:r>
          </a:p>
          <a:p>
            <a:r>
              <a:rPr lang="ru-RU" dirty="0" smtClean="0"/>
              <a:t>Плазмаферез также назначают лицам, страдающим:</a:t>
            </a:r>
          </a:p>
          <a:p>
            <a:pPr marL="285750" indent="-285750">
              <a:buFont typeface="Wingdings" panose="05000000000000000000" pitchFamily="2" charset="2"/>
              <a:buChar char="§"/>
            </a:pPr>
            <a:r>
              <a:rPr lang="ru-RU" dirty="0" smtClean="0"/>
              <a:t>    онкологическими заболеваниями;</a:t>
            </a:r>
          </a:p>
          <a:p>
            <a:pPr marL="285750" indent="-285750">
              <a:buFont typeface="Wingdings" panose="05000000000000000000" pitchFamily="2" charset="2"/>
              <a:buChar char="§"/>
            </a:pPr>
            <a:r>
              <a:rPr lang="ru-RU" dirty="0" smtClean="0"/>
              <a:t>    поражениями сердечной мышцы;</a:t>
            </a:r>
          </a:p>
          <a:p>
            <a:pPr marL="285750" indent="-285750">
              <a:buFont typeface="Wingdings" panose="05000000000000000000" pitchFamily="2" charset="2"/>
              <a:buChar char="§"/>
            </a:pPr>
            <a:r>
              <a:rPr lang="ru-RU" dirty="0" smtClean="0"/>
              <a:t>    гиперхолестеринэмией (высоким уровнем «плохого» холестерина в крови);</a:t>
            </a:r>
          </a:p>
          <a:p>
            <a:pPr marL="285750" indent="-285750">
              <a:buFont typeface="Wingdings" panose="05000000000000000000" pitchFamily="2" charset="2"/>
              <a:buChar char="§"/>
            </a:pPr>
            <a:r>
              <a:rPr lang="ru-RU" dirty="0" smtClean="0"/>
              <a:t>    осложнениями после перенесенных инфарктов;</a:t>
            </a:r>
          </a:p>
          <a:p>
            <a:pPr marL="285750" indent="-285750">
              <a:buFont typeface="Wingdings" panose="05000000000000000000" pitchFamily="2" charset="2"/>
              <a:buChar char="§"/>
            </a:pPr>
            <a:r>
              <a:rPr lang="ru-RU" dirty="0" smtClean="0"/>
              <a:t>    ревматизмом и др.</a:t>
            </a:r>
          </a:p>
        </p:txBody>
      </p:sp>
    </p:spTree>
    <p:extLst>
      <p:ext uri="{BB962C8B-B14F-4D97-AF65-F5344CB8AC3E}">
        <p14:creationId xmlns:p14="http://schemas.microsoft.com/office/powerpoint/2010/main" val="24966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416859" y="486952"/>
            <a:ext cx="5795682" cy="3959788"/>
          </a:xfrm>
          <a:prstGeom prst="rect">
            <a:avLst/>
          </a:prstGeom>
        </p:spPr>
      </p:pic>
      <p:sp>
        <p:nvSpPr>
          <p:cNvPr id="11" name="TextBox 10"/>
          <p:cNvSpPr txBox="1"/>
          <p:nvPr/>
        </p:nvSpPr>
        <p:spPr>
          <a:xfrm flipH="1">
            <a:off x="6767230" y="625582"/>
            <a:ext cx="5019761" cy="1384995"/>
          </a:xfrm>
          <a:prstGeom prst="rect">
            <a:avLst/>
          </a:prstGeom>
          <a:noFill/>
        </p:spPr>
        <p:txBody>
          <a:bodyPr wrap="square" rtlCol="0">
            <a:spAutoFit/>
          </a:bodyPr>
          <a:lstStyle/>
          <a:p>
            <a:pPr algn="ctr"/>
            <a:r>
              <a:rPr lang="ru-RU" sz="2800" b="1" dirty="0" smtClean="0">
                <a:solidFill>
                  <a:srgbClr val="7E0000"/>
                </a:solidFill>
                <a:latin typeface="Times New Roman" panose="02020603050405020304" pitchFamily="18" charset="0"/>
                <a:cs typeface="Times New Roman" panose="02020603050405020304" pitchFamily="18" charset="0"/>
              </a:rPr>
              <a:t>Денситометрия с подготовкой заключения всего за час</a:t>
            </a:r>
          </a:p>
          <a:p>
            <a:pPr algn="ct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т. 72-25-15</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602505" y="2177904"/>
            <a:ext cx="5002306" cy="2585323"/>
          </a:xfrm>
          <a:prstGeom prst="rect">
            <a:avLst/>
          </a:prstGeom>
          <a:noFill/>
        </p:spPr>
        <p:txBody>
          <a:bodyPr wrap="square" rtlCol="0">
            <a:spAutoFit/>
          </a:bodyPr>
          <a:lstStyle/>
          <a:p>
            <a:pPr algn="just"/>
            <a:r>
              <a:rPr lang="ru-RU" dirty="0" smtClean="0"/>
              <a:t>Денситометрия при остеопорозе – это метод измерения плотности кости. Выявляет болезнь на самой ранней стадии. Так как разрушенная костная ткань сильнее пропускает рентгеновские лучи, слабее отражает ультразвук, аппарат безошибочно находит эти изменения. Сканируют поясничный отдел позвоночника, шейку бедра, предплечье, реже весь скелет.</a:t>
            </a:r>
          </a:p>
          <a:p>
            <a:endParaRPr lang="ru-RU" dirty="0" smtClean="0"/>
          </a:p>
        </p:txBody>
      </p:sp>
      <p:sp>
        <p:nvSpPr>
          <p:cNvPr id="3" name="TextBox 2"/>
          <p:cNvSpPr txBox="1"/>
          <p:nvPr/>
        </p:nvSpPr>
        <p:spPr>
          <a:xfrm>
            <a:off x="564776" y="4930554"/>
            <a:ext cx="11040035" cy="923330"/>
          </a:xfrm>
          <a:prstGeom prst="rect">
            <a:avLst/>
          </a:prstGeom>
          <a:noFill/>
        </p:spPr>
        <p:txBody>
          <a:bodyPr wrap="square" rtlCol="0">
            <a:spAutoFit/>
          </a:bodyPr>
          <a:lstStyle/>
          <a:p>
            <a:r>
              <a:rPr lang="ru-RU" dirty="0" smtClean="0">
                <a:solidFill>
                  <a:schemeClr val="accent1">
                    <a:lumMod val="50000"/>
                  </a:schemeClr>
                </a:solidFill>
              </a:rPr>
              <a:t>Самой информативной признана рентгеновская денситометрия, которая проводится на базе Госпиталя на современном оборудовании высококвалифицированными специалистами.</a:t>
            </a:r>
            <a:r>
              <a:rPr lang="en-US" dirty="0" smtClean="0"/>
              <a:t> </a:t>
            </a:r>
            <a:r>
              <a:rPr lang="ru-RU" dirty="0" smtClean="0"/>
              <a:t>Рекомендуемая частота диагностики – один раз в год.</a:t>
            </a:r>
            <a:endParaRPr lang="ru-RU" dirty="0"/>
          </a:p>
        </p:txBody>
      </p:sp>
    </p:spTree>
    <p:extLst>
      <p:ext uri="{BB962C8B-B14F-4D97-AF65-F5344CB8AC3E}">
        <p14:creationId xmlns:p14="http://schemas.microsoft.com/office/powerpoint/2010/main" val="384608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1936" y="336176"/>
            <a:ext cx="7245723" cy="2989699"/>
          </a:xfrm>
          <a:prstGeom prst="rect">
            <a:avLst/>
          </a:prstGeom>
        </p:spPr>
      </p:pic>
      <p:sp>
        <p:nvSpPr>
          <p:cNvPr id="9" name="TextBox 8"/>
          <p:cNvSpPr txBox="1"/>
          <p:nvPr/>
        </p:nvSpPr>
        <p:spPr>
          <a:xfrm flipH="1">
            <a:off x="6979025" y="22197"/>
            <a:ext cx="5212975" cy="1384995"/>
          </a:xfrm>
          <a:prstGeom prst="rect">
            <a:avLst/>
          </a:prstGeom>
          <a:noFill/>
        </p:spPr>
        <p:txBody>
          <a:bodyPr wrap="square" rtlCol="0">
            <a:spAutoFit/>
          </a:bodyPr>
          <a:lstStyle/>
          <a:p>
            <a:r>
              <a:rPr lang="ru-RU" sz="2800" b="1" dirty="0" smtClean="0">
                <a:solidFill>
                  <a:srgbClr val="7E0000"/>
                </a:solidFill>
                <a:latin typeface="Times New Roman" panose="02020603050405020304" pitchFamily="18" charset="0"/>
                <a:cs typeface="Times New Roman" panose="02020603050405020304" pitchFamily="18" charset="0"/>
              </a:rPr>
              <a:t>Компьютерная томография на современном оборудовании</a:t>
            </a:r>
          </a:p>
          <a:p>
            <a:pPr algn="ct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т. 32-30-19</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00773" y="3531162"/>
            <a:ext cx="11434481" cy="3416320"/>
          </a:xfrm>
          <a:prstGeom prst="rect">
            <a:avLst/>
          </a:prstGeom>
        </p:spPr>
        <p:txBody>
          <a:bodyPr wrap="square">
            <a:spAutoFit/>
          </a:bodyPr>
          <a:lstStyle/>
          <a:p>
            <a:pPr algn="just"/>
            <a:r>
              <a:rPr lang="ru-RU" dirty="0" smtClean="0"/>
              <a:t> </a:t>
            </a:r>
          </a:p>
          <a:p>
            <a:pPr algn="just"/>
            <a:r>
              <a:rPr lang="ru-RU" dirty="0" smtClean="0"/>
              <a:t>КТ часто </a:t>
            </a:r>
            <a:r>
              <a:rPr lang="ru-RU" dirty="0" smtClean="0">
                <a:solidFill>
                  <a:schemeClr val="accent1">
                    <a:lumMod val="50000"/>
                  </a:schemeClr>
                </a:solidFill>
              </a:rPr>
              <a:t>оказывается предпочтительным способом диагностики </a:t>
            </a:r>
            <a:r>
              <a:rPr lang="ru-RU" dirty="0" smtClean="0"/>
              <a:t>многих видов злокачественных опухолей (рак печени, легких и поджелудочной железы). Визуализация позволяет врачу подтвердить наличие опухоли, ее, размер, местонахождение и степень поражения близлежащих тканей. </a:t>
            </a:r>
          </a:p>
          <a:p>
            <a:pPr algn="just"/>
            <a:r>
              <a:rPr lang="ru-RU" dirty="0" smtClean="0"/>
              <a:t>КТ головы </a:t>
            </a:r>
            <a:r>
              <a:rPr lang="ru-RU" dirty="0" smtClean="0">
                <a:solidFill>
                  <a:schemeClr val="accent1">
                    <a:lumMod val="50000"/>
                  </a:schemeClr>
                </a:solidFill>
              </a:rPr>
              <a:t>может предоставить важную информацию </a:t>
            </a:r>
            <a:r>
              <a:rPr lang="ru-RU" dirty="0" smtClean="0"/>
              <a:t>о головном мозге - зафиксировать кровотечение, расширение артерий или опухоль. </a:t>
            </a:r>
          </a:p>
          <a:p>
            <a:pPr algn="just"/>
            <a:r>
              <a:rPr lang="ru-RU" dirty="0" smtClean="0"/>
              <a:t>КТ </a:t>
            </a:r>
            <a:r>
              <a:rPr lang="ru-RU" dirty="0" smtClean="0">
                <a:solidFill>
                  <a:schemeClr val="accent1">
                    <a:lumMod val="50000"/>
                  </a:schemeClr>
                </a:solidFill>
              </a:rPr>
              <a:t>может выявить опухоль в брюшной полости и любое увеличение размеров или воспаление в близлежащих внутренних органах</a:t>
            </a:r>
            <a:r>
              <a:rPr lang="ru-RU" dirty="0" smtClean="0"/>
              <a:t>.</a:t>
            </a:r>
          </a:p>
          <a:p>
            <a:pPr algn="just"/>
            <a:r>
              <a:rPr lang="ru-RU" dirty="0" smtClean="0"/>
              <a:t> КТ </a:t>
            </a:r>
            <a:r>
              <a:rPr lang="ru-RU" dirty="0" smtClean="0">
                <a:solidFill>
                  <a:schemeClr val="accent1">
                    <a:lumMod val="50000"/>
                  </a:schemeClr>
                </a:solidFill>
              </a:rPr>
              <a:t>«видит» травмы селезенки, почек и печени</a:t>
            </a:r>
            <a:r>
              <a:rPr lang="ru-RU" dirty="0" smtClean="0"/>
              <a:t>. </a:t>
            </a:r>
          </a:p>
          <a:p>
            <a:pPr algn="just"/>
            <a:r>
              <a:rPr lang="ru-RU" dirty="0" smtClean="0"/>
              <a:t>Поскольку компьютерная томография обнаруживает патологически измененные ткани, она полезна для планирования областей лучевой терапии и биопсии и может предоставить важную информацию о состоянии сосудов и кровотоке. </a:t>
            </a:r>
            <a:endParaRPr lang="ru-RU" dirty="0"/>
          </a:p>
        </p:txBody>
      </p:sp>
      <p:sp>
        <p:nvSpPr>
          <p:cNvPr id="3" name="TextBox 2"/>
          <p:cNvSpPr txBox="1"/>
          <p:nvPr/>
        </p:nvSpPr>
        <p:spPr>
          <a:xfrm>
            <a:off x="7213787" y="1284368"/>
            <a:ext cx="4842092" cy="2585323"/>
          </a:xfrm>
          <a:prstGeom prst="rect">
            <a:avLst/>
          </a:prstGeom>
          <a:noFill/>
        </p:spPr>
        <p:txBody>
          <a:bodyPr wrap="square" rtlCol="0">
            <a:spAutoFit/>
          </a:bodyPr>
          <a:lstStyle/>
          <a:p>
            <a:r>
              <a:rPr lang="ru-RU" dirty="0" smtClean="0"/>
              <a:t>Компьютерная томография позволяет получить изображения:</a:t>
            </a:r>
          </a:p>
          <a:p>
            <a:pPr marL="285750" indent="-285750">
              <a:buFont typeface="Wingdings" panose="05000000000000000000" pitchFamily="2" charset="2"/>
              <a:buChar char="§"/>
            </a:pPr>
            <a:r>
              <a:rPr lang="ru-RU" dirty="0" smtClean="0"/>
              <a:t>    мягких тканей; </a:t>
            </a:r>
          </a:p>
          <a:p>
            <a:pPr marL="285750" indent="-285750">
              <a:buFont typeface="Wingdings" panose="05000000000000000000" pitchFamily="2" charset="2"/>
              <a:buChar char="§"/>
            </a:pPr>
            <a:r>
              <a:rPr lang="ru-RU" dirty="0" smtClean="0"/>
              <a:t>    органов малого таза; </a:t>
            </a:r>
          </a:p>
          <a:p>
            <a:pPr marL="285750" indent="-285750">
              <a:buFont typeface="Wingdings" panose="05000000000000000000" pitchFamily="2" charset="2"/>
              <a:buChar char="§"/>
            </a:pPr>
            <a:r>
              <a:rPr lang="ru-RU" dirty="0" smtClean="0"/>
              <a:t>    кровеносных сосудов; </a:t>
            </a:r>
          </a:p>
          <a:p>
            <a:pPr marL="285750" indent="-285750">
              <a:buFont typeface="Wingdings" panose="05000000000000000000" pitchFamily="2" charset="2"/>
              <a:buChar char="§"/>
            </a:pPr>
            <a:r>
              <a:rPr lang="ru-RU" dirty="0" smtClean="0"/>
              <a:t>    легких; </a:t>
            </a:r>
          </a:p>
          <a:p>
            <a:pPr marL="285750" indent="-285750">
              <a:buFont typeface="Wingdings" panose="05000000000000000000" pitchFamily="2" charset="2"/>
              <a:buChar char="§"/>
            </a:pPr>
            <a:r>
              <a:rPr lang="ru-RU" dirty="0" smtClean="0"/>
              <a:t>    головного мозга; </a:t>
            </a:r>
          </a:p>
          <a:p>
            <a:pPr marL="285750" indent="-285750">
              <a:buFont typeface="Wingdings" panose="05000000000000000000" pitchFamily="2" charset="2"/>
              <a:buChar char="§"/>
            </a:pPr>
            <a:r>
              <a:rPr lang="ru-RU" dirty="0" smtClean="0"/>
              <a:t>    брюшной полости; </a:t>
            </a:r>
          </a:p>
          <a:p>
            <a:pPr marL="285750" indent="-285750">
              <a:buFont typeface="Wingdings" panose="05000000000000000000" pitchFamily="2" charset="2"/>
              <a:buChar char="§"/>
            </a:pPr>
            <a:r>
              <a:rPr lang="ru-RU" dirty="0" smtClean="0"/>
              <a:t>    костей. </a:t>
            </a:r>
            <a:endParaRPr lang="ru-RU" dirty="0"/>
          </a:p>
        </p:txBody>
      </p:sp>
    </p:spTree>
    <p:extLst>
      <p:ext uri="{BB962C8B-B14F-4D97-AF65-F5344CB8AC3E}">
        <p14:creationId xmlns:p14="http://schemas.microsoft.com/office/powerpoint/2010/main" val="29887827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394</Words>
  <Application>Microsoft Office PowerPoint</Application>
  <PresentationFormat>Широкоэкранный</PresentationFormat>
  <Paragraphs>33</Paragraphs>
  <Slides>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vt:i4>
      </vt:variant>
    </vt:vector>
  </HeadingPairs>
  <TitlesOfParts>
    <vt:vector size="9"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ФИЗО Техник</cp:lastModifiedBy>
  <cp:revision>16</cp:revision>
  <dcterms:created xsi:type="dcterms:W3CDTF">2023-08-25T10:57:01Z</dcterms:created>
  <dcterms:modified xsi:type="dcterms:W3CDTF">2023-09-20T17:55:29Z</dcterms:modified>
</cp:coreProperties>
</file>